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67" r:id="rId5"/>
    <p:sldId id="285" r:id="rId6"/>
    <p:sldId id="286" r:id="rId7"/>
    <p:sldId id="287" r:id="rId8"/>
    <p:sldId id="289" r:id="rId9"/>
    <p:sldId id="284" r:id="rId10"/>
    <p:sldId id="291" r:id="rId11"/>
    <p:sldId id="290" r:id="rId12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" y="5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77B08D-2487-4D86-B500-0AB642B9DBDB}" type="datetime1">
              <a:rPr lang="da-DK" smtClean="0"/>
              <a:t>11-01-2021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014B-011E-47E8-B399-338BB8F7B8A2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127234-4CCC-4D44-8574-686ADA7EE3A8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Billed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ktangel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Billed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Billed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CE9CAD03-4E12-469F-9273-8A57C976C3A4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F0FA1E-FE24-4B9A-8289-C1AD03F1962A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2EF962-8E35-4580-8D21-32903B8C0BB0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D8918-2B29-404B-89D3-6ACEBA05454D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4" name="Tekstfelt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19" name="Lige forbindelse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9855E5-37B0-4049-AA48-9CCD2B32DAF7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3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B0CA8C-2AFF-4BCD-9DCC-6FD1BF1F00D0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2" name="Tekstfelt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26" name="Lige forbindelse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0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C3B155-EF09-4D55-BD0D-0836D976C20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2FE45A-E51C-44AA-AFA5-AFBC81DC7DD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65D54-2FAA-4A76-8AC1-D0A6D079CD29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657619-C3D5-429C-B08B-DD35C33230BA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3A4874-7C65-45C9-B88D-0C9229A96866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ge forbindelse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0CFD84-990C-4902-8B5F-C5562C4CF409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C0ECCB-5637-47DE-A091-361EF855819D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8" name="Lige forbindelse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25DA3C-0806-4435-86DD-1D5C9936D65B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01879-41F1-41D8-9792-BDD6A2C85707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CABFCD-3DF8-4DB8-9264-FEEC74F79A0C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7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76CA1C-756F-47DD-A55C-94B954E6F08E}" type="datetime1">
              <a:rPr lang="da-DK" smtClean="0"/>
              <a:pPr/>
              <a:t>11-01-2021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Billed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Billed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Billed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912368-A7F2-4802-9144-D4C71A394022}" type="datetime1">
              <a:rPr lang="da-DK" smtClean="0"/>
              <a:t>11-01-2021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Nærbillede af træårer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8" b="7173"/>
          <a:stretch/>
        </p:blipFill>
        <p:spPr>
          <a:xfrm>
            <a:off x="39180" y="115996"/>
            <a:ext cx="12191980" cy="68579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Afrundet rektangel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3" name="Billed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Afrundet rektangel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5" name="Billed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r>
              <a:rPr lang="da-DK" sz="3600" dirty="0">
                <a:solidFill>
                  <a:srgbClr val="262626"/>
                </a:solidFill>
              </a:rPr>
              <a:t>4. Autentifikation på hjemmesider</a:t>
            </a: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da-DK" dirty="0"/>
              <a:t>Redegør for og vis eksempler på hvordan man kan implementere autentifikation på hjemmesider samt web services, herunder basic </a:t>
            </a:r>
            <a:r>
              <a:rPr lang="da-DK" dirty="0" err="1"/>
              <a:t>authentication</a:t>
            </a:r>
            <a:r>
              <a:rPr lang="da-DK" dirty="0"/>
              <a:t>, </a:t>
            </a:r>
            <a:r>
              <a:rPr lang="da-DK" dirty="0" err="1"/>
              <a:t>bearer</a:t>
            </a:r>
            <a:r>
              <a:rPr lang="da-DK" dirty="0"/>
              <a:t> </a:t>
            </a:r>
            <a:r>
              <a:rPr lang="da-DK" dirty="0" err="1"/>
              <a:t>tokens</a:t>
            </a:r>
            <a:r>
              <a:rPr lang="da-DK" dirty="0"/>
              <a:t> samt klient certifikater</a:t>
            </a:r>
          </a:p>
          <a:p>
            <a:pPr rtl="0"/>
            <a:r>
              <a:rPr lang="da-DK" dirty="0">
                <a:solidFill>
                  <a:srgbClr val="262626"/>
                </a:solidFill>
              </a:rPr>
              <a:t>Samt forklar hvilke sårbarheder man skal være særligt opmærksomme på i forbindelse med autentifikation, herunder sikker kommunikation samt opbevaring af adgangskoder</a:t>
            </a: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 service autentifikation : Basic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DEA0E07-24C6-4488-AD15-A0C39DE7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48" y="2752631"/>
            <a:ext cx="6944694" cy="676369"/>
          </a:xfrm>
          <a:prstGeom prst="rect">
            <a:avLst/>
          </a:prstGeom>
        </p:spPr>
      </p:pic>
      <p:sp>
        <p:nvSpPr>
          <p:cNvPr id="5" name="Pladsholder til indhold 2">
            <a:extLst>
              <a:ext uri="{FF2B5EF4-FFF2-40B4-BE49-F238E27FC236}">
                <a16:creationId xmlns:a16="http://schemas.microsoft.com/office/drawing/2014/main" id="{B8E459AF-1B7A-4501-8717-7F34ACC51EF3}"/>
              </a:ext>
            </a:extLst>
          </p:cNvPr>
          <p:cNvSpPr txBox="1">
            <a:spLocks/>
          </p:cNvSpPr>
          <p:nvPr/>
        </p:nvSpPr>
        <p:spPr>
          <a:xfrm>
            <a:off x="1295402" y="3702141"/>
            <a:ext cx="9601196" cy="22283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Nem at bruge</a:t>
            </a:r>
          </a:p>
          <a:p>
            <a:pPr lvl="1"/>
            <a:r>
              <a:rPr lang="da-DK" dirty="0"/>
              <a:t>Førstegangslogin -&gt; </a:t>
            </a:r>
            <a:r>
              <a:rPr lang="da-DK" dirty="0" err="1"/>
              <a:t>Bearer</a:t>
            </a:r>
            <a:endParaRPr lang="da-DK" dirty="0"/>
          </a:p>
          <a:p>
            <a:pPr lvl="1"/>
            <a:r>
              <a:rPr lang="da-DK" dirty="0"/>
              <a:t>Eks. Spotify</a:t>
            </a:r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9532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 service autentifikation : </a:t>
            </a:r>
            <a:r>
              <a:rPr lang="da-DK" dirty="0" err="1"/>
              <a:t>Bearer</a:t>
            </a:r>
            <a:endParaRPr lang="da-DK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B319A07-905E-4990-8757-0EA66DA2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3285516"/>
            <a:ext cx="8554644" cy="1133633"/>
          </a:xfrm>
          <a:prstGeom prst="rect">
            <a:avLst/>
          </a:prstGeom>
        </p:spPr>
      </p:pic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C8F1587A-B995-4E64-ACCD-5B00C00CB012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666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 err="1"/>
              <a:t>Jwt-tokens</a:t>
            </a:r>
            <a:r>
              <a:rPr lang="da-DK" dirty="0"/>
              <a:t> (Base64 - Header, </a:t>
            </a:r>
            <a:r>
              <a:rPr lang="da-DK" dirty="0" err="1"/>
              <a:t>payload</a:t>
            </a:r>
            <a:r>
              <a:rPr lang="da-DK" dirty="0"/>
              <a:t>, </a:t>
            </a:r>
            <a:r>
              <a:rPr lang="da-DK" dirty="0" err="1"/>
              <a:t>Signature</a:t>
            </a:r>
            <a:r>
              <a:rPr lang="da-DK" dirty="0"/>
              <a:t>)</a:t>
            </a:r>
          </a:p>
        </p:txBody>
      </p:sp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2E6B0D9F-1CD8-47A6-A62B-70734E321912}"/>
              </a:ext>
            </a:extLst>
          </p:cNvPr>
          <p:cNvSpPr txBox="1">
            <a:spLocks/>
          </p:cNvSpPr>
          <p:nvPr/>
        </p:nvSpPr>
        <p:spPr>
          <a:xfrm>
            <a:off x="1447801" y="4608994"/>
            <a:ext cx="9601196" cy="66665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Man-in-the-</a:t>
            </a:r>
            <a:r>
              <a:rPr lang="da-DK" dirty="0" err="1"/>
              <a:t>middle</a:t>
            </a:r>
            <a:r>
              <a:rPr lang="da-DK" dirty="0"/>
              <a:t> (HTTPS)</a:t>
            </a:r>
          </a:p>
          <a:p>
            <a:pPr lvl="1"/>
            <a:r>
              <a:rPr lang="da-DK" dirty="0" err="1"/>
              <a:t>Localstorage</a:t>
            </a:r>
            <a:r>
              <a:rPr lang="da-DK" dirty="0"/>
              <a:t>/</a:t>
            </a:r>
            <a:r>
              <a:rPr lang="da-DK" dirty="0" err="1"/>
              <a:t>Sessionstorage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150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Bearer</a:t>
            </a:r>
            <a:r>
              <a:rPr lang="da-DK" dirty="0"/>
              <a:t> </a:t>
            </a:r>
            <a:r>
              <a:rPr lang="da-DK" dirty="0" err="1"/>
              <a:t>token</a:t>
            </a:r>
            <a:r>
              <a:rPr lang="da-DK" dirty="0"/>
              <a:t> eksempel (bachelorprojekt)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330AB38-D648-42E6-84EC-9BF1369F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85" y="2361235"/>
            <a:ext cx="4215347" cy="389364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830ACB1-00E2-4D1D-8D15-EB4E7D31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208" y="2361235"/>
            <a:ext cx="5361304" cy="348407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1FF14AC-854E-4020-94A5-1B43DF0E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208" y="2709642"/>
            <a:ext cx="4998411" cy="1069225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5836AC9C-2AED-4A6F-819D-32C6B527D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9855" y="3829477"/>
            <a:ext cx="4149140" cy="220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Web service autentifikation : Client </a:t>
            </a:r>
            <a:r>
              <a:rPr lang="da-DK" dirty="0" err="1"/>
              <a:t>certificate</a:t>
            </a:r>
            <a:endParaRPr lang="da-DK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A4C5A0EA-7A06-4872-9F24-B92F402ED274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4964960" cy="3215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One-</a:t>
            </a:r>
            <a:r>
              <a:rPr lang="da-DK" dirty="0" err="1"/>
              <a:t>way</a:t>
            </a:r>
            <a:r>
              <a:rPr lang="da-DK" dirty="0"/>
              <a:t> SSL/TLS – Bruger kender server</a:t>
            </a:r>
          </a:p>
          <a:p>
            <a:pPr lvl="1"/>
            <a:r>
              <a:rPr lang="da-DK" dirty="0" err="1"/>
              <a:t>Two-Way</a:t>
            </a:r>
            <a:r>
              <a:rPr lang="da-DK" dirty="0"/>
              <a:t> SSL/TLS – Begge veje</a:t>
            </a:r>
          </a:p>
          <a:p>
            <a:pPr lvl="1"/>
            <a:r>
              <a:rPr lang="da-DK" dirty="0"/>
              <a:t>Private-public Keys genereres på egen pc (importeres til browser)</a:t>
            </a:r>
          </a:p>
          <a:p>
            <a:pPr lvl="1"/>
            <a:r>
              <a:rPr lang="da-DK" dirty="0"/>
              <a:t>Skift til anden pc</a:t>
            </a:r>
          </a:p>
          <a:p>
            <a:pPr lvl="1"/>
            <a:r>
              <a:rPr lang="da-DK" dirty="0"/>
              <a:t>Ingen Man-in-the-</a:t>
            </a:r>
            <a:r>
              <a:rPr lang="da-DK" dirty="0" err="1"/>
              <a:t>middle</a:t>
            </a:r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1378D6CB-771D-4E95-ADD5-5BEAD51684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2761" y="2548000"/>
            <a:ext cx="4558961" cy="332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3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Opbevaring af adgangskoder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Aldrig som </a:t>
            </a:r>
            <a:r>
              <a:rPr lang="da-DK" dirty="0" err="1"/>
              <a:t>plaintext</a:t>
            </a:r>
            <a:endParaRPr lang="da-DK" dirty="0"/>
          </a:p>
          <a:p>
            <a:pPr lvl="1"/>
            <a:r>
              <a:rPr lang="da-DK" dirty="0" err="1"/>
              <a:t>Hashing</a:t>
            </a:r>
            <a:endParaRPr lang="da-DK" dirty="0"/>
          </a:p>
          <a:p>
            <a:pPr lvl="1"/>
            <a:r>
              <a:rPr lang="da-DK" dirty="0"/>
              <a:t>Endnu bedre (Salt) – Rainbow </a:t>
            </a:r>
            <a:r>
              <a:rPr lang="da-DK" dirty="0" err="1"/>
              <a:t>table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405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Sårbarheder man skal være opmærksom på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Cross Site Scripting – Script til at få </a:t>
            </a:r>
            <a:r>
              <a:rPr lang="da-DK" dirty="0" err="1"/>
              <a:t>bearer</a:t>
            </a:r>
            <a:r>
              <a:rPr lang="da-DK" dirty="0"/>
              <a:t> </a:t>
            </a:r>
            <a:r>
              <a:rPr lang="da-DK" dirty="0" err="1"/>
              <a:t>token</a:t>
            </a:r>
            <a:r>
              <a:rPr lang="da-DK" dirty="0"/>
              <a:t> fra </a:t>
            </a:r>
            <a:r>
              <a:rPr lang="da-DK" dirty="0" err="1"/>
              <a:t>localstorage</a:t>
            </a:r>
            <a:r>
              <a:rPr lang="da-DK" dirty="0"/>
              <a:t> f.eks.</a:t>
            </a:r>
          </a:p>
          <a:p>
            <a:pPr lvl="2"/>
            <a:r>
              <a:rPr lang="da-DK" dirty="0"/>
              <a:t>Secure-Content Header</a:t>
            </a:r>
          </a:p>
          <a:p>
            <a:pPr lvl="1"/>
            <a:r>
              <a:rPr lang="da-DK" dirty="0"/>
              <a:t>Clickjacking</a:t>
            </a:r>
          </a:p>
          <a:p>
            <a:pPr lvl="2"/>
            <a:r>
              <a:rPr lang="da-DK" dirty="0"/>
              <a:t>(X-Frame-Options: same </a:t>
            </a:r>
            <a:r>
              <a:rPr lang="da-DK" dirty="0" err="1"/>
              <a:t>origin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Man in the </a:t>
            </a:r>
            <a:r>
              <a:rPr lang="da-DK" dirty="0" err="1"/>
              <a:t>middle</a:t>
            </a:r>
            <a:r>
              <a:rPr lang="da-DK" dirty="0"/>
              <a:t> </a:t>
            </a:r>
          </a:p>
          <a:p>
            <a:pPr lvl="2"/>
            <a:r>
              <a:rPr lang="da-DK" dirty="0"/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740151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Perspektivering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Symmetrisk nøglekryptering / </a:t>
            </a:r>
            <a:r>
              <a:rPr lang="da-DK" dirty="0" err="1"/>
              <a:t>Assymmetrisk</a:t>
            </a:r>
            <a:r>
              <a:rPr lang="da-DK" dirty="0"/>
              <a:t> nøglekryptering</a:t>
            </a:r>
          </a:p>
          <a:p>
            <a:pPr lvl="1"/>
            <a:r>
              <a:rPr lang="da-DK" dirty="0"/>
              <a:t>HTTP/HTTPS protokol</a:t>
            </a:r>
          </a:p>
          <a:p>
            <a:pPr lvl="1"/>
            <a:r>
              <a:rPr lang="da-DK" dirty="0"/>
              <a:t>HPKP (HTTP Public Key </a:t>
            </a:r>
            <a:r>
              <a:rPr lang="da-DK" dirty="0" err="1"/>
              <a:t>Pinning</a:t>
            </a:r>
            <a:r>
              <a:rPr lang="da-DK" dirty="0"/>
              <a:t>)</a:t>
            </a:r>
          </a:p>
          <a:p>
            <a:pPr lvl="1"/>
            <a:r>
              <a:rPr lang="da-DK" dirty="0"/>
              <a:t>Cross Site Scripting (</a:t>
            </a:r>
            <a:r>
              <a:rPr lang="da-DK" dirty="0" err="1"/>
              <a:t>Reflected</a:t>
            </a:r>
            <a:r>
              <a:rPr lang="da-DK" dirty="0"/>
              <a:t>, </a:t>
            </a:r>
            <a:r>
              <a:rPr lang="da-DK" dirty="0" err="1"/>
              <a:t>Stored</a:t>
            </a:r>
            <a:r>
              <a:rPr lang="da-DK" dirty="0"/>
              <a:t>/Persistent, DOM)</a:t>
            </a:r>
          </a:p>
        </p:txBody>
      </p:sp>
    </p:spTree>
    <p:extLst>
      <p:ext uri="{BB962C8B-B14F-4D97-AF65-F5344CB8AC3E}">
        <p14:creationId xmlns:p14="http://schemas.microsoft.com/office/powerpoint/2010/main" val="40510158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91_TF44606487.potx" id="{74485E8A-C496-4073-9560-328CDC302995}" vid="{39304DA7-5C46-4BA3-8C85-ADF69FBBE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Organisk design</Template>
  <TotalTime>562</TotalTime>
  <Words>214</Words>
  <Application>Microsoft Office PowerPoint</Application>
  <PresentationFormat>Widescreen</PresentationFormat>
  <Paragraphs>35</Paragraphs>
  <Slides>8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8</vt:i4>
      </vt:variant>
    </vt:vector>
  </HeadingPairs>
  <TitlesOfParts>
    <vt:vector size="12" baseType="lpstr">
      <vt:lpstr>Arial</vt:lpstr>
      <vt:lpstr>Calibri</vt:lpstr>
      <vt:lpstr>Garamond</vt:lpstr>
      <vt:lpstr>Organisk</vt:lpstr>
      <vt:lpstr>4. Autentifikation på hjemmesider</vt:lpstr>
      <vt:lpstr>Web service autentifikation : Basic</vt:lpstr>
      <vt:lpstr>Web service autentifikation : Bearer</vt:lpstr>
      <vt:lpstr>Bearer token eksempel (bachelorprojekt)</vt:lpstr>
      <vt:lpstr>Web service autentifikation : Client certificate</vt:lpstr>
      <vt:lpstr>Opbevaring af adgangskoder</vt:lpstr>
      <vt:lpstr>Sårbarheder man skal være opmærksom på</vt:lpstr>
      <vt:lpstr>Perspektivering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Grundbegreberne indenfor IT-sikkerhed</dc:title>
  <dc:creator>Mathias Nielsen</dc:creator>
  <cp:lastModifiedBy>Mathias Nielsen</cp:lastModifiedBy>
  <cp:revision>28</cp:revision>
  <dcterms:created xsi:type="dcterms:W3CDTF">2021-01-03T14:11:21Z</dcterms:created>
  <dcterms:modified xsi:type="dcterms:W3CDTF">2021-01-11T16:27:00Z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